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5"/>
  </p:notesMasterIdLst>
  <p:sldIdLst>
    <p:sldId id="256" r:id="rId5"/>
    <p:sldId id="257" r:id="rId6"/>
    <p:sldId id="258" r:id="rId7"/>
    <p:sldId id="259" r:id="rId8"/>
    <p:sldId id="260" r:id="rId9"/>
    <p:sldId id="261" r:id="rId10"/>
    <p:sldId id="262" r:id="rId11"/>
    <p:sldId id="263" r:id="rId12"/>
    <p:sldId id="264" r:id="rId13"/>
    <p:sldId id="265" r:id="rId14"/>
  </p:sldIdLst>
  <p:sldSz cx="12192000" cy="6858000"/>
  <p:notesSz cx="6858000" cy="9144000"/>
  <p:custDataLst>
    <p:tags r:id="rId1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69" autoAdjust="0"/>
    <p:restoredTop sz="66617" autoAdjust="0"/>
  </p:normalViewPr>
  <p:slideViewPr>
    <p:cSldViewPr snapToGrid="0">
      <p:cViewPr varScale="1">
        <p:scale>
          <a:sx n="51" d="100"/>
          <a:sy n="51" d="100"/>
        </p:scale>
        <p:origin x="122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FC8EC4-436C-44C9-B08A-E430690DCCF9}" type="datetimeFigureOut">
              <a:rPr lang="en-US" smtClean="0"/>
              <a:t>4/13/2020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0AFA3B-8B58-495A-A8DE-0BADD75C9E79}" type="slidenum">
              <a:rPr lang="en-US" smtClean="0"/>
              <a:t>‹#›</a:t>
            </a:fld>
            <a:endParaRPr lang="en-US"/>
          </a:p>
        </p:txBody>
      </p:sp>
    </p:spTree>
    <p:extLst>
      <p:ext uri="{BB962C8B-B14F-4D97-AF65-F5344CB8AC3E}">
        <p14:creationId xmlns:p14="http://schemas.microsoft.com/office/powerpoint/2010/main" val="31319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kern="1200" dirty="0">
                <a:solidFill>
                  <a:schemeClr val="tx1"/>
                </a:solidFill>
                <a:effectLst/>
                <a:latin typeface="+mn-lt"/>
                <a:ea typeface="+mn-ea"/>
                <a:cs typeface="+mn-cs"/>
              </a:rPr>
              <a:t>Hello, and welcome to the </a:t>
            </a:r>
            <a:r>
              <a:rPr lang="en-IN" sz="1200" kern="1200" dirty="0" err="1">
                <a:solidFill>
                  <a:schemeClr val="tx1"/>
                </a:solidFill>
                <a:effectLst/>
                <a:latin typeface="+mn-lt"/>
                <a:ea typeface="+mn-ea"/>
                <a:cs typeface="+mn-cs"/>
              </a:rPr>
              <a:t>kickoff</a:t>
            </a:r>
            <a:r>
              <a:rPr lang="en-IN" sz="1200" kern="1200" dirty="0">
                <a:solidFill>
                  <a:schemeClr val="tx1"/>
                </a:solidFill>
                <a:effectLst/>
                <a:latin typeface="+mn-lt"/>
                <a:ea typeface="+mn-ea"/>
                <a:cs typeface="+mn-cs"/>
              </a:rPr>
              <a:t> presentation for the new project initiated by Mercy Medical </a:t>
            </a:r>
            <a:r>
              <a:rPr lang="en-IN" sz="1200" kern="1200" dirty="0" err="1">
                <a:solidFill>
                  <a:schemeClr val="tx1"/>
                </a:solidFill>
                <a:effectLst/>
                <a:latin typeface="+mn-lt"/>
                <a:ea typeface="+mn-ea"/>
                <a:cs typeface="+mn-cs"/>
              </a:rPr>
              <a:t>Center</a:t>
            </a:r>
            <a:r>
              <a:rPr lang="en-IN" sz="1200" kern="1200" dirty="0">
                <a:solidFill>
                  <a:schemeClr val="tx1"/>
                </a:solidFill>
                <a:effectLst/>
                <a:latin typeface="+mn-lt"/>
                <a:ea typeface="+mn-ea"/>
                <a:cs typeface="+mn-cs"/>
              </a:rPr>
              <a:t> to create a diverse and inclusive workplace. This </a:t>
            </a:r>
            <a:r>
              <a:rPr lang="en-IN" sz="1200" kern="1200" dirty="0" err="1">
                <a:solidFill>
                  <a:schemeClr val="tx1"/>
                </a:solidFill>
                <a:effectLst/>
                <a:latin typeface="+mn-lt"/>
                <a:ea typeface="+mn-ea"/>
                <a:cs typeface="+mn-cs"/>
              </a:rPr>
              <a:t>kickoff</a:t>
            </a:r>
            <a:r>
              <a:rPr lang="en-IN" sz="1200" kern="1200" dirty="0">
                <a:solidFill>
                  <a:schemeClr val="tx1"/>
                </a:solidFill>
                <a:effectLst/>
                <a:latin typeface="+mn-lt"/>
                <a:ea typeface="+mn-ea"/>
                <a:cs typeface="+mn-cs"/>
              </a:rPr>
              <a:t> presentation aims to provide details about the need for a diverse and inclusive workplace at Mercy Medical </a:t>
            </a:r>
            <a:r>
              <a:rPr lang="en-IN" sz="1200" kern="1200" dirty="0" err="1">
                <a:solidFill>
                  <a:schemeClr val="tx1"/>
                </a:solidFill>
                <a:effectLst/>
                <a:latin typeface="+mn-lt"/>
                <a:ea typeface="+mn-ea"/>
                <a:cs typeface="+mn-cs"/>
              </a:rPr>
              <a:t>Center</a:t>
            </a:r>
            <a:r>
              <a:rPr lang="en-IN" sz="1200" kern="1200" dirty="0">
                <a:solidFill>
                  <a:schemeClr val="tx1"/>
                </a:solidFill>
                <a:effectLst/>
                <a:latin typeface="+mn-lt"/>
                <a:ea typeface="+mn-ea"/>
                <a:cs typeface="+mn-cs"/>
              </a:rPr>
              <a:t>, the objectives of the diversity and inclusion project, and the committee executing the project. </a:t>
            </a:r>
            <a:endParaRPr lang="en-US" dirty="0"/>
          </a:p>
        </p:txBody>
      </p:sp>
      <p:sp>
        <p:nvSpPr>
          <p:cNvPr id="4" name="Slide Number Placeholder 3"/>
          <p:cNvSpPr>
            <a:spLocks noGrp="1"/>
          </p:cNvSpPr>
          <p:nvPr>
            <p:ph type="sldNum" sz="quarter" idx="5"/>
          </p:nvPr>
        </p:nvSpPr>
        <p:spPr/>
        <p:txBody>
          <a:bodyPr/>
          <a:lstStyle/>
          <a:p>
            <a:fld id="{840AFA3B-8B58-495A-A8DE-0BADD75C9E79}" type="slidenum">
              <a:rPr lang="en-US" smtClean="0"/>
              <a:t>1</a:t>
            </a:fld>
            <a:endParaRPr lang="en-US"/>
          </a:p>
        </p:txBody>
      </p:sp>
    </p:spTree>
    <p:extLst>
      <p:ext uri="{BB962C8B-B14F-4D97-AF65-F5344CB8AC3E}">
        <p14:creationId xmlns:p14="http://schemas.microsoft.com/office/powerpoint/2010/main" val="21768027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kern="1200" dirty="0">
                <a:solidFill>
                  <a:schemeClr val="tx1"/>
                </a:solidFill>
                <a:effectLst/>
                <a:latin typeface="+mn-lt"/>
                <a:ea typeface="+mn-ea"/>
                <a:cs typeface="+mn-cs"/>
              </a:rPr>
              <a:t>Here is an outline of the presentation. We will begin by understanding the need for a diversity project. We will then look at the objectives of the diversity project. Next, we will discuss the composition of the team involved in this project, along with the characteristics the team must possess to successfully implement this project. We will then look at the various strategies that will help promote interprofessional group collaboration. Finally, we will look at the characteristics and benefits of a diverse and inclusive workplace.</a:t>
            </a:r>
            <a:endParaRPr lang="en-US" dirty="0"/>
          </a:p>
        </p:txBody>
      </p:sp>
      <p:sp>
        <p:nvSpPr>
          <p:cNvPr id="4" name="Slide Number Placeholder 3"/>
          <p:cNvSpPr>
            <a:spLocks noGrp="1"/>
          </p:cNvSpPr>
          <p:nvPr>
            <p:ph type="sldNum" sz="quarter" idx="5"/>
          </p:nvPr>
        </p:nvSpPr>
        <p:spPr/>
        <p:txBody>
          <a:bodyPr/>
          <a:lstStyle/>
          <a:p>
            <a:fld id="{840AFA3B-8B58-495A-A8DE-0BADD75C9E79}" type="slidenum">
              <a:rPr lang="en-US" smtClean="0"/>
              <a:t>2</a:t>
            </a:fld>
            <a:endParaRPr lang="en-US"/>
          </a:p>
        </p:txBody>
      </p:sp>
    </p:spTree>
    <p:extLst>
      <p:ext uri="{BB962C8B-B14F-4D97-AF65-F5344CB8AC3E}">
        <p14:creationId xmlns:p14="http://schemas.microsoft.com/office/powerpoint/2010/main" val="478561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dirty="0"/>
              <a:t>Based on a recent internal survey, leadership at Mercy Medical </a:t>
            </a:r>
            <a:r>
              <a:rPr lang="en-IN" dirty="0" err="1"/>
              <a:t>Center</a:t>
            </a:r>
            <a:r>
              <a:rPr lang="en-IN" dirty="0"/>
              <a:t> realised that close to 67% of staff felt that it was underrepresented. Further, when members of the leadership analysed the patient satisfaction scores of the last 3 years, they found that the scores had dropped and that this was influenced by a lack of representation of the diverse patient base. A diverse and an inclusive workplace is a sign of cultural respect. It also portrays that the medical </a:t>
            </a:r>
            <a:r>
              <a:rPr lang="en-IN" dirty="0" err="1"/>
              <a:t>center</a:t>
            </a:r>
            <a:r>
              <a:rPr lang="en-IN" dirty="0"/>
              <a:t> is respectful and responsive toward the requirements of diverse patient populations. Health care </a:t>
            </a:r>
            <a:r>
              <a:rPr lang="en-IN" dirty="0" err="1"/>
              <a:t>centers</a:t>
            </a:r>
            <a:r>
              <a:rPr lang="en-IN" dirty="0"/>
              <a:t> need to be diverse and inclusive to promote an environment that influences positive health outcomes. A culturally diverse workforce represents people from all walks of life, which puts patients at ease. It is important to consider the needs of patients to make health care accessible. This can be done by addressing the diversity in the patient base the medical </a:t>
            </a:r>
            <a:r>
              <a:rPr lang="en-IN" dirty="0" err="1"/>
              <a:t>center</a:t>
            </a:r>
            <a:r>
              <a:rPr lang="en-IN" dirty="0"/>
              <a:t> serves. Patients may belong to different cultural backgrounds, have different sexual orientations, or face language barriers. A diverse workforce would help patients relate to the hospital staff, thereby ensuring better health outcomes (Edmund et al., 2015). The need for a diverse workplace was also recognized by the Government of the United States when the Department of Health and Human Services initiated the National Standards for Culturally and Linguistically Appropriate Services (CLAS) to eliminate health care disparities by ensuring that all cultural and language barriers are addressed (Edmund et al., 2015). Mercy Medical </a:t>
            </a:r>
            <a:r>
              <a:rPr lang="en-IN" dirty="0" err="1"/>
              <a:t>Center</a:t>
            </a:r>
            <a:r>
              <a:rPr lang="en-IN" dirty="0"/>
              <a:t> has realised the need for a project that addresses the issue of diversity and inclusion in the hospital and has, therefore, initiated the Diversity Project.</a:t>
            </a:r>
          </a:p>
        </p:txBody>
      </p:sp>
      <p:sp>
        <p:nvSpPr>
          <p:cNvPr id="4" name="Slide Number Placeholder 3"/>
          <p:cNvSpPr>
            <a:spLocks noGrp="1"/>
          </p:cNvSpPr>
          <p:nvPr>
            <p:ph type="sldNum" sz="quarter" idx="5"/>
          </p:nvPr>
        </p:nvSpPr>
        <p:spPr/>
        <p:txBody>
          <a:bodyPr/>
          <a:lstStyle/>
          <a:p>
            <a:fld id="{840AFA3B-8B58-495A-A8DE-0BADD75C9E79}" type="slidenum">
              <a:rPr lang="en-US" smtClean="0"/>
              <a:t>3</a:t>
            </a:fld>
            <a:endParaRPr lang="en-US"/>
          </a:p>
        </p:txBody>
      </p:sp>
    </p:spTree>
    <p:extLst>
      <p:ext uri="{BB962C8B-B14F-4D97-AF65-F5344CB8AC3E}">
        <p14:creationId xmlns:p14="http://schemas.microsoft.com/office/powerpoint/2010/main" val="18021296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Here are the objectives of the diversity project. Mercy Medical </a:t>
            </a:r>
            <a:r>
              <a:rPr lang="en-IN" dirty="0" err="1"/>
              <a:t>Center</a:t>
            </a:r>
            <a:r>
              <a:rPr lang="en-IN" dirty="0"/>
              <a:t> will establish a Workforce Diversity Steering Committee. This committee will consist of members with different ethnic, racial, and cultural backgrounds, sexual orientations, and language preferences. The members of the committee will also ensure gender diversity in the committee. The second objective of the project is to sensitize the committee to existing gaps in the </a:t>
            </a:r>
            <a:r>
              <a:rPr lang="en-IN" dirty="0" err="1"/>
              <a:t>center’s</a:t>
            </a:r>
            <a:r>
              <a:rPr lang="en-IN" dirty="0"/>
              <a:t> diversity and inclusion practices. This will help the committee prepare an agenda that will be appropriate and feasible for the medical </a:t>
            </a:r>
            <a:r>
              <a:rPr lang="en-IN" dirty="0" err="1"/>
              <a:t>center</a:t>
            </a:r>
            <a:r>
              <a:rPr lang="en-IN" dirty="0"/>
              <a:t>. Once the committee is ready to execute its plan of action, the next objective of the project would be to establish a process to encourage interprofessional collaboration in the medical </a:t>
            </a:r>
            <a:r>
              <a:rPr lang="en-IN" dirty="0" err="1"/>
              <a:t>center</a:t>
            </a:r>
            <a:r>
              <a:rPr lang="en-IN" dirty="0"/>
              <a:t>. Interprofessional collaboration would lead to effective communication and the exchange of expertise, which would enhance the </a:t>
            </a:r>
            <a:r>
              <a:rPr lang="en-IN" dirty="0" err="1"/>
              <a:t>center’s</a:t>
            </a:r>
            <a:r>
              <a:rPr lang="en-IN" dirty="0"/>
              <a:t> productivity.</a:t>
            </a:r>
            <a:endParaRPr lang="en-US" dirty="0"/>
          </a:p>
        </p:txBody>
      </p:sp>
      <p:sp>
        <p:nvSpPr>
          <p:cNvPr id="4" name="Slide Number Placeholder 3"/>
          <p:cNvSpPr>
            <a:spLocks noGrp="1"/>
          </p:cNvSpPr>
          <p:nvPr>
            <p:ph type="sldNum" sz="quarter" idx="5"/>
          </p:nvPr>
        </p:nvSpPr>
        <p:spPr/>
        <p:txBody>
          <a:bodyPr/>
          <a:lstStyle/>
          <a:p>
            <a:fld id="{840AFA3B-8B58-495A-A8DE-0BADD75C9E79}" type="slidenum">
              <a:rPr lang="en-US" smtClean="0"/>
              <a:t>4</a:t>
            </a:fld>
            <a:endParaRPr lang="en-US"/>
          </a:p>
        </p:txBody>
      </p:sp>
    </p:spTree>
    <p:extLst>
      <p:ext uri="{BB962C8B-B14F-4D97-AF65-F5344CB8AC3E}">
        <p14:creationId xmlns:p14="http://schemas.microsoft.com/office/powerpoint/2010/main" val="5662010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a:t>The Workforce Diversity Steering Committee, created to address the ongoing diversity issue at Mercy Medical </a:t>
            </a:r>
            <a:r>
              <a:rPr lang="en-IN" dirty="0" err="1"/>
              <a:t>Center</a:t>
            </a:r>
            <a:r>
              <a:rPr lang="en-IN" dirty="0"/>
              <a:t>, will have two wings: the decision-making wing and the executive wing. The decision-making wing will comprise members of the board such as the Chief Executive Officer, Chief Financial Officer, and Chief Operations Officer. The decision-making wing will also be made up of the heads of all the departments at Mercy Medical </a:t>
            </a:r>
            <a:r>
              <a:rPr lang="en-IN" dirty="0" err="1"/>
              <a:t>Center</a:t>
            </a:r>
            <a:r>
              <a:rPr lang="en-IN" dirty="0"/>
              <a:t>, the Chief of Surgeons, the Chief of Residents, the Chief of Medicine, and the Head of Nursing Staff. The executive wing will comprise representatives from hospital staff such as doctors, nurses, and administrative staff. Sixty percent of the members of the committee will be women. The structure of the committee is such that 54% of the committee will be composed of people from different ethnicities such as Hispanics, Asian Americans, African Americans, and Latin Americans. The committee will not display data regarding the sexual orientation of committee members, as this is a matter of personal discretion. The committee will comprise people from different age groups. Approximately 50% of the team will be people under the age of 30, 30% will be people between the ages 31 and 60, and 20% of will be people over the age of 60.</a:t>
            </a:r>
            <a:endParaRPr lang="en-US" baseline="0" dirty="0"/>
          </a:p>
        </p:txBody>
      </p:sp>
      <p:sp>
        <p:nvSpPr>
          <p:cNvPr id="4" name="Slide Number Placeholder 3"/>
          <p:cNvSpPr>
            <a:spLocks noGrp="1"/>
          </p:cNvSpPr>
          <p:nvPr>
            <p:ph type="sldNum" sz="quarter" idx="10"/>
          </p:nvPr>
        </p:nvSpPr>
        <p:spPr/>
        <p:txBody>
          <a:bodyPr/>
          <a:lstStyle/>
          <a:p>
            <a:fld id="{840AFA3B-8B58-495A-A8DE-0BADD75C9E79}" type="slidenum">
              <a:rPr lang="en-US" smtClean="0"/>
              <a:t>5</a:t>
            </a:fld>
            <a:endParaRPr lang="en-US"/>
          </a:p>
        </p:txBody>
      </p:sp>
    </p:spTree>
    <p:extLst>
      <p:ext uri="{BB962C8B-B14F-4D97-AF65-F5344CB8AC3E}">
        <p14:creationId xmlns:p14="http://schemas.microsoft.com/office/powerpoint/2010/main" val="7168008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The most important role of the Workforce Diversity Steering Committee is to ensure that the medical </a:t>
            </a:r>
            <a:r>
              <a:rPr lang="en-IN" dirty="0" err="1"/>
              <a:t>center’s</a:t>
            </a:r>
            <a:r>
              <a:rPr lang="en-IN" dirty="0"/>
              <a:t> staff respects diversity in terms of age, gender, sexuality, culture, and language so that patients feel comfortable with the medical team . While recruiting staff members, it is essential that they possess certain characteristics such as sensitivity to the needs of people from different religious backgrounds and ethnicities. Addressing language and cultural differences will ensure that there is no miscommunication between patients and staff. Further, addressing issues related to diversity of age, gender, and sexuality ensures accessibility to health care without hesitation. The committee will meet on a bimonthly basis to ensure that all project objectives are on track without any deviation. This meeting will also be required to ensure that there is no miscommunication. Potential staff also needs to be evaluated for qualities such as empathy and the ability to treat patients without any kind of bias. The committee will also train and sensitize new staff members, along with the existing staff, on the requirements of a diverse patient base. These requirements could be the specific needs of different genders or individuals with different sexual orientations or awareness of specific religious restrictions. Staff will also be trained to manage patients who are differently abled. Training staff will also help them identify and remove their biases so that they can better connect with patients. To understand the extent to which diversity issues have impacted the </a:t>
            </a:r>
            <a:r>
              <a:rPr lang="en-IN" dirty="0" err="1"/>
              <a:t>center</a:t>
            </a:r>
            <a:r>
              <a:rPr lang="en-IN" dirty="0"/>
              <a:t>, the committee will identify disparities due to the absence of a proper diversity committee. This will be done through thorough reporting and documentation of diversity-related issues faced by patients along with extensive collection of data pertaining to demographic diversities. The committee will also be responsible for maintaining awareness about the importance of diversity and inclusion at workplaces to ensure the achievement of organizational goals . The committee will also ensure adherence to the standards of equity and cultural responsiveness set by CLAS (Edmund et al., 2015)</a:t>
            </a:r>
            <a:endParaRPr lang="en-US" dirty="0"/>
          </a:p>
        </p:txBody>
      </p:sp>
      <p:sp>
        <p:nvSpPr>
          <p:cNvPr id="4" name="Slide Number Placeholder 3"/>
          <p:cNvSpPr>
            <a:spLocks noGrp="1"/>
          </p:cNvSpPr>
          <p:nvPr>
            <p:ph type="sldNum" sz="quarter" idx="10"/>
          </p:nvPr>
        </p:nvSpPr>
        <p:spPr/>
        <p:txBody>
          <a:bodyPr/>
          <a:lstStyle/>
          <a:p>
            <a:fld id="{840AFA3B-8B58-495A-A8DE-0BADD75C9E79}" type="slidenum">
              <a:rPr lang="en-US" smtClean="0"/>
              <a:t>6</a:t>
            </a:fld>
            <a:endParaRPr lang="en-US"/>
          </a:p>
        </p:txBody>
      </p:sp>
    </p:spTree>
    <p:extLst>
      <p:ext uri="{BB962C8B-B14F-4D97-AF65-F5344CB8AC3E}">
        <p14:creationId xmlns:p14="http://schemas.microsoft.com/office/powerpoint/2010/main" val="1237570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A diverse and inclusive medical </a:t>
            </a:r>
            <a:r>
              <a:rPr lang="en-IN" dirty="0" err="1"/>
              <a:t>center</a:t>
            </a:r>
            <a:r>
              <a:rPr lang="en-IN" dirty="0"/>
              <a:t> requires interprofessional collaboration . To ensure successful interprofessional collaboration, the committee must first set common goals for all staff members. This will help establish a uniform direction toward which everyone has to work to achieve organizational goals. The next step will be to establish a strong structure of communication. This will help reduce barriers in the flow of the right information. Communication will also enable staff members to share their experiences. This exchange of information will be helpful when the medical staff encounter similar situations because it provides practical insights into how a situation can be handled. This can lead to greater patient satisfaction. The committee will promote team building through training, workshops, and discussions that will help staff members from different teams collaborate to treat a patient. These team-building exercises help improve communication through informal channels, thereby building trust and confidence in the expertise of fellow staff members. Rewarding efforts to collaborate and comply with the diversity principles set by CLAS and the committee will encourage staff members to respect differences. Rewarding collaboration will encourage staff members to collaborate further (Morley &amp; </a:t>
            </a:r>
            <a:r>
              <a:rPr lang="en-IN" dirty="0" err="1"/>
              <a:t>Cashell</a:t>
            </a:r>
            <a:r>
              <a:rPr lang="en-IN" dirty="0"/>
              <a:t>, 2017).</a:t>
            </a:r>
            <a:endParaRPr lang="en-US" dirty="0"/>
          </a:p>
        </p:txBody>
      </p:sp>
      <p:sp>
        <p:nvSpPr>
          <p:cNvPr id="4" name="Slide Number Placeholder 3"/>
          <p:cNvSpPr>
            <a:spLocks noGrp="1"/>
          </p:cNvSpPr>
          <p:nvPr>
            <p:ph type="sldNum" sz="quarter" idx="10"/>
          </p:nvPr>
        </p:nvSpPr>
        <p:spPr/>
        <p:txBody>
          <a:bodyPr/>
          <a:lstStyle/>
          <a:p>
            <a:fld id="{840AFA3B-8B58-495A-A8DE-0BADD75C9E79}" type="slidenum">
              <a:rPr lang="en-US" smtClean="0"/>
              <a:t>7</a:t>
            </a:fld>
            <a:endParaRPr lang="en-US"/>
          </a:p>
        </p:txBody>
      </p:sp>
    </p:spTree>
    <p:extLst>
      <p:ext uri="{BB962C8B-B14F-4D97-AF65-F5344CB8AC3E}">
        <p14:creationId xmlns:p14="http://schemas.microsoft.com/office/powerpoint/2010/main" val="20980113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a:t>The most evident characteristic of a diverse and inclusive workplace is the representation of a diverse population, both as employees and as clients, within the organization. This also reflects acceptance and respect for differences. Another characteristic of a diverse and inclusive organization is that all goals are clearly communicated to ensure that all members of the workplace work in tandem and that there is no deviation from the goals of diversity and inclusion. This is essential for achieving positive health outcomes and greater customer satisfaction. In a diverse workplace, individuals from different areas of specialization exchange experiences and expertise to attain a common goal. A diverse workplace also promotes continuous learning in the form of team-building exercises, discussions, training for sensitization, and so on. Training conducted on a frequent basis or brainstorming sessions conducted to arrive at a solution help upskill staff. The need to be aware of a diverse patient base encourages continuous learning (Morley &amp; </a:t>
            </a:r>
            <a:r>
              <a:rPr lang="en-IN" dirty="0" err="1"/>
              <a:t>Cashell</a:t>
            </a:r>
            <a:r>
              <a:rPr lang="en-IN" dirty="0"/>
              <a:t>, 2017). </a:t>
            </a:r>
            <a:endParaRPr lang="en-US" dirty="0"/>
          </a:p>
        </p:txBody>
      </p:sp>
      <p:sp>
        <p:nvSpPr>
          <p:cNvPr id="4" name="Slide Number Placeholder 3"/>
          <p:cNvSpPr>
            <a:spLocks noGrp="1"/>
          </p:cNvSpPr>
          <p:nvPr>
            <p:ph type="sldNum" sz="quarter" idx="10"/>
          </p:nvPr>
        </p:nvSpPr>
        <p:spPr/>
        <p:txBody>
          <a:bodyPr/>
          <a:lstStyle/>
          <a:p>
            <a:fld id="{840AFA3B-8B58-495A-A8DE-0BADD75C9E79}" type="slidenum">
              <a:rPr lang="en-US" smtClean="0"/>
              <a:t>8</a:t>
            </a:fld>
            <a:endParaRPr lang="en-US"/>
          </a:p>
        </p:txBody>
      </p:sp>
    </p:spTree>
    <p:extLst>
      <p:ext uri="{BB962C8B-B14F-4D97-AF65-F5344CB8AC3E}">
        <p14:creationId xmlns:p14="http://schemas.microsoft.com/office/powerpoint/2010/main" val="3846458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CHRISTUS Health, a multistate hospital, initiated an organization-wide commitment to diversity and inclusion in 2011. The focus was on fighting any kind of unconscious bias, sensitizing staff to generational differences, and ensuring training to promote development for all employees. This helped increase diversity in leadership from 13% to 23%. The hospital also realized the importance of a reliable infrastructure for understanding demographic diversity. This initiative led to an increase in satisfaction for staff as they felt more represented than before. Main Line Health, a Philadelphia-based not-for-profit organization, cultivated a culture of diversity and inclusion to increase access to health care. This was done by increasing diversity among board members, thereby addressing barriers to health care faced by a diverse patient. This initiative led to the creation of the Medical Student Advocate program, which helped more than 300 patients and their social needs. Robert Wood Johnson University Hospital, based out of Central New Jersey, implemented its first diversity and inclusion program in 2012. The program focused on including women, African Americans, Asian Americans, and the LGBT community in leadership roles in the hospital. A survey conducted in 2014 revealed that the employee satisfaction had increased in 2 years by 30% (Health Research &amp; Educational Trust, 2015).</a:t>
            </a:r>
            <a:endParaRPr lang="en-US" dirty="0"/>
          </a:p>
        </p:txBody>
      </p:sp>
      <p:sp>
        <p:nvSpPr>
          <p:cNvPr id="4" name="Slide Number Placeholder 3"/>
          <p:cNvSpPr>
            <a:spLocks noGrp="1"/>
          </p:cNvSpPr>
          <p:nvPr>
            <p:ph type="sldNum" sz="quarter" idx="10"/>
          </p:nvPr>
        </p:nvSpPr>
        <p:spPr/>
        <p:txBody>
          <a:bodyPr/>
          <a:lstStyle/>
          <a:p>
            <a:fld id="{840AFA3B-8B58-495A-A8DE-0BADD75C9E79}" type="slidenum">
              <a:rPr lang="en-US" smtClean="0"/>
              <a:t>9</a:t>
            </a:fld>
            <a:endParaRPr lang="en-US"/>
          </a:p>
        </p:txBody>
      </p:sp>
    </p:spTree>
    <p:extLst>
      <p:ext uri="{BB962C8B-B14F-4D97-AF65-F5344CB8AC3E}">
        <p14:creationId xmlns:p14="http://schemas.microsoft.com/office/powerpoint/2010/main" val="9597666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0AFA3B-8B58-495A-A8DE-0BADD75C9E79}" type="slidenum">
              <a:rPr lang="en-US" smtClean="0"/>
              <a:t>10</a:t>
            </a:fld>
            <a:endParaRPr lang="en-US"/>
          </a:p>
        </p:txBody>
      </p:sp>
    </p:spTree>
    <p:extLst>
      <p:ext uri="{BB962C8B-B14F-4D97-AF65-F5344CB8AC3E}">
        <p14:creationId xmlns:p14="http://schemas.microsoft.com/office/powerpoint/2010/main" val="28732674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CFE13853-8E70-4581-9997-7715DC26C23E}" type="datetimeFigureOut">
              <a:rPr lang="en-US" smtClean="0"/>
              <a:t>4/13/2020</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E96ACBC4-3907-4CAC-A47C-222F3E3AB4D3}"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16126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E13853-8E70-4581-9997-7715DC26C23E}" type="datetimeFigureOut">
              <a:rPr lang="en-US" smtClean="0"/>
              <a:t>4/13/2020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6ACBC4-3907-4CAC-A47C-222F3E3AB4D3}" type="slidenum">
              <a:rPr lang="en-US" smtClean="0"/>
              <a:t>‹#›</a:t>
            </a:fld>
            <a:endParaRPr lang="en-US"/>
          </a:p>
        </p:txBody>
      </p:sp>
    </p:spTree>
    <p:extLst>
      <p:ext uri="{BB962C8B-B14F-4D97-AF65-F5344CB8AC3E}">
        <p14:creationId xmlns:p14="http://schemas.microsoft.com/office/powerpoint/2010/main" val="3671617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E13853-8E70-4581-9997-7715DC26C23E}" type="datetimeFigureOut">
              <a:rPr lang="en-US" smtClean="0"/>
              <a:t>4/13/2020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6ACBC4-3907-4CAC-A47C-222F3E3AB4D3}"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19825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E13853-8E70-4581-9997-7715DC26C23E}" type="datetimeFigureOut">
              <a:rPr lang="en-US" smtClean="0"/>
              <a:t>4/13/2020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6ACBC4-3907-4CAC-A47C-222F3E3AB4D3}" type="slidenum">
              <a:rPr lang="en-US" smtClean="0"/>
              <a:t>‹#›</a:t>
            </a:fld>
            <a:endParaRPr lang="en-US"/>
          </a:p>
        </p:txBody>
      </p:sp>
    </p:spTree>
    <p:extLst>
      <p:ext uri="{BB962C8B-B14F-4D97-AF65-F5344CB8AC3E}">
        <p14:creationId xmlns:p14="http://schemas.microsoft.com/office/powerpoint/2010/main" val="2258370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FE13853-8E70-4581-9997-7715DC26C23E}" type="datetimeFigureOut">
              <a:rPr lang="en-US" smtClean="0"/>
              <a:t>4/13/2020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6ACBC4-3907-4CAC-A47C-222F3E3AB4D3}"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81931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FE13853-8E70-4581-9997-7715DC26C23E}" type="datetimeFigureOut">
              <a:rPr lang="en-US" smtClean="0"/>
              <a:t>4/13/2020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96ACBC4-3907-4CAC-A47C-222F3E3AB4D3}"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93409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E13853-8E70-4581-9997-7715DC26C23E}" type="datetimeFigureOut">
              <a:rPr lang="en-US" smtClean="0"/>
              <a:t>4/13/2020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96ACBC4-3907-4CAC-A47C-222F3E3AB4D3}" type="slidenum">
              <a:rPr lang="en-US" smtClean="0"/>
              <a:t>‹#›</a:t>
            </a:fld>
            <a:endParaRPr lang="en-US"/>
          </a:p>
        </p:txBody>
      </p:sp>
    </p:spTree>
    <p:extLst>
      <p:ext uri="{BB962C8B-B14F-4D97-AF65-F5344CB8AC3E}">
        <p14:creationId xmlns:p14="http://schemas.microsoft.com/office/powerpoint/2010/main" val="1301663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FE13853-8E70-4581-9997-7715DC26C23E}" type="datetimeFigureOut">
              <a:rPr lang="en-US" smtClean="0"/>
              <a:t>4/13/2020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6ACBC4-3907-4CAC-A47C-222F3E3AB4D3}"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012588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FE13853-8E70-4581-9997-7715DC26C23E}" type="datetimeFigureOut">
              <a:rPr lang="en-US" smtClean="0"/>
              <a:t>4/13/2020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6ACBC4-3907-4CAC-A47C-222F3E3AB4D3}" type="slidenum">
              <a:rPr lang="en-US" smtClean="0"/>
              <a:t>‹#›</a:t>
            </a:fld>
            <a:endParaRPr lang="en-US"/>
          </a:p>
        </p:txBody>
      </p:sp>
    </p:spTree>
    <p:extLst>
      <p:ext uri="{BB962C8B-B14F-4D97-AF65-F5344CB8AC3E}">
        <p14:creationId xmlns:p14="http://schemas.microsoft.com/office/powerpoint/2010/main" val="3103171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FE13853-8E70-4581-9997-7715DC26C23E}" type="datetimeFigureOut">
              <a:rPr lang="en-US" smtClean="0"/>
              <a:t>4/13/2020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6ACBC4-3907-4CAC-A47C-222F3E3AB4D3}" type="slidenum">
              <a:rPr lang="en-US" smtClean="0"/>
              <a:t>‹#›</a:t>
            </a:fld>
            <a:endParaRPr lang="en-US"/>
          </a:p>
        </p:txBody>
      </p:sp>
    </p:spTree>
    <p:extLst>
      <p:ext uri="{BB962C8B-B14F-4D97-AF65-F5344CB8AC3E}">
        <p14:creationId xmlns:p14="http://schemas.microsoft.com/office/powerpoint/2010/main" val="3128798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E13853-8E70-4581-9997-7715DC26C23E}" type="datetimeFigureOut">
              <a:rPr lang="en-US" smtClean="0"/>
              <a:t>4/13/2020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6ACBC4-3907-4CAC-A47C-222F3E3AB4D3}"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864542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E13853-8E70-4581-9997-7715DC26C23E}" type="datetimeFigureOut">
              <a:rPr lang="en-US" smtClean="0"/>
              <a:t>4/13/2020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6ACBC4-3907-4CAC-A47C-222F3E3AB4D3}"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794908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E13853-8E70-4581-9997-7715DC26C23E}" type="datetimeFigureOut">
              <a:rPr lang="en-US" smtClean="0"/>
              <a:t>4/13/2020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6ACBC4-3907-4CAC-A47C-222F3E3AB4D3}" type="slidenum">
              <a:rPr lang="en-US" smtClean="0"/>
              <a:t>‹#›</a:t>
            </a:fld>
            <a:endParaRPr lang="en-US"/>
          </a:p>
        </p:txBody>
      </p:sp>
    </p:spTree>
    <p:extLst>
      <p:ext uri="{BB962C8B-B14F-4D97-AF65-F5344CB8AC3E}">
        <p14:creationId xmlns:p14="http://schemas.microsoft.com/office/powerpoint/2010/main" val="32452447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E13853-8E70-4581-9997-7715DC26C23E}" type="datetimeFigureOut">
              <a:rPr lang="en-US" smtClean="0"/>
              <a:t>4/13/2020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6ACBC4-3907-4CAC-A47C-222F3E3AB4D3}"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707723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E13853-8E70-4581-9997-7715DC26C23E}" type="datetimeFigureOut">
              <a:rPr lang="en-US" smtClean="0"/>
              <a:t>4/13/2020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6ACBC4-3907-4CAC-A47C-222F3E3AB4D3}"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349286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E13853-8E70-4581-9997-7715DC26C23E}" type="datetimeFigureOut">
              <a:rPr lang="en-US" smtClean="0"/>
              <a:t>4/13/2020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6ACBC4-3907-4CAC-A47C-222F3E3AB4D3}"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636847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E13853-8E70-4581-9997-7715DC26C23E}" type="datetimeFigureOut">
              <a:rPr lang="en-US" smtClean="0"/>
              <a:t>4/13/2020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6ACBC4-3907-4CAC-A47C-222F3E3AB4D3}"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39395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FE13853-8E70-4581-9997-7715DC26C23E}" type="datetimeFigureOut">
              <a:rPr lang="en-US" smtClean="0"/>
              <a:t>4/13/2020</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96ACBC4-3907-4CAC-A47C-222F3E3AB4D3}" type="slidenum">
              <a:rPr lang="en-US" smtClean="0"/>
              <a:t>‹#›</a:t>
            </a:fld>
            <a:endParaRPr lang="en-US"/>
          </a:p>
        </p:txBody>
      </p:sp>
    </p:spTree>
    <p:extLst>
      <p:ext uri="{BB962C8B-B14F-4D97-AF65-F5344CB8AC3E}">
        <p14:creationId xmlns:p14="http://schemas.microsoft.com/office/powerpoint/2010/main" val="41635631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B138F4-7B9A-408F-B493-3A994B7BACC3}"/>
              </a:ext>
            </a:extLst>
          </p:cNvPr>
          <p:cNvSpPr>
            <a:spLocks noGrp="1"/>
          </p:cNvSpPr>
          <p:nvPr>
            <p:ph type="ctrTitle"/>
          </p:nvPr>
        </p:nvSpPr>
        <p:spPr>
          <a:xfrm>
            <a:off x="2349796" y="1871131"/>
            <a:ext cx="7506586" cy="1515533"/>
          </a:xfrm>
        </p:spPr>
        <p:txBody>
          <a:bodyPr/>
          <a:lstStyle/>
          <a:p>
            <a:r>
              <a:rPr lang="en-US" sz="3600" dirty="0">
                <a:latin typeface="Times New Roman" panose="02020603050405020304" pitchFamily="18" charset="0"/>
                <a:cs typeface="Times New Roman" panose="02020603050405020304" pitchFamily="18" charset="0"/>
              </a:rPr>
              <a:t>Diversity Project Kickoff Presentation</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ea typeface="Verdana" panose="020B0604030504040204" pitchFamily="34" charset="0"/>
                <a:cs typeface="Times New Roman" panose="02020603050405020304" pitchFamily="18" charset="0"/>
              </a:rPr>
              <a:t>Learner’s Name</a:t>
            </a:r>
            <a:r>
              <a:rPr lang="en-IN" sz="3600" dirty="0">
                <a:latin typeface="Times New Roman" panose="02020603050405020304" pitchFamily="18" charset="0"/>
                <a:ea typeface="Verdana" panose="020B0604030504040204" pitchFamily="34" charset="0"/>
                <a:cs typeface="Times New Roman" panose="02020603050405020304" pitchFamily="18" charset="0"/>
              </a:rPr>
              <a:t/>
            </a:r>
            <a:br>
              <a:rPr lang="en-IN" sz="3600" dirty="0">
                <a:latin typeface="Times New Roman" panose="02020603050405020304" pitchFamily="18" charset="0"/>
                <a:ea typeface="Verdana" panose="020B0604030504040204" pitchFamily="34" charset="0"/>
                <a:cs typeface="Times New Roman" panose="02020603050405020304" pitchFamily="18" charset="0"/>
              </a:rPr>
            </a:br>
            <a:r>
              <a:rPr lang="en-US" sz="3600" dirty="0">
                <a:latin typeface="Times New Roman" panose="02020603050405020304" pitchFamily="18" charset="0"/>
                <a:ea typeface="Verdana" panose="020B0604030504040204" pitchFamily="34" charset="0"/>
                <a:cs typeface="Times New Roman" panose="02020603050405020304" pitchFamily="18" charset="0"/>
              </a:rPr>
              <a:t>Capella University</a:t>
            </a:r>
          </a:p>
        </p:txBody>
      </p:sp>
      <p:sp>
        <p:nvSpPr>
          <p:cNvPr id="3" name="Subtitle 2">
            <a:extLst>
              <a:ext uri="{FF2B5EF4-FFF2-40B4-BE49-F238E27FC236}">
                <a16:creationId xmlns:a16="http://schemas.microsoft.com/office/drawing/2014/main" xmlns="" id="{24AD124E-DD67-4229-BF84-B704FF00AE93}"/>
              </a:ext>
            </a:extLst>
          </p:cNvPr>
          <p:cNvSpPr>
            <a:spLocks noGrp="1"/>
          </p:cNvSpPr>
          <p:nvPr>
            <p:ph type="subTitle" idx="1"/>
          </p:nvPr>
        </p:nvSpPr>
        <p:spPr/>
        <p:txBody>
          <a:bodyPr>
            <a:noAutofit/>
          </a:bodyPr>
          <a:lstStyle/>
          <a:p>
            <a:r>
              <a:rPr lang="en-IN" sz="2000" dirty="0">
                <a:latin typeface="Times New Roman" panose="02020603050405020304" pitchFamily="18" charset="0"/>
                <a:cs typeface="Times New Roman" panose="02020603050405020304" pitchFamily="18" charset="0"/>
              </a:rPr>
              <a:t>Collaboration, Communication, and Case Analysis for Master's Learners</a:t>
            </a:r>
          </a:p>
          <a:p>
            <a:r>
              <a:rPr lang="en-US" sz="2000" dirty="0">
                <a:latin typeface="Times New Roman" panose="02020603050405020304" pitchFamily="18" charset="0"/>
                <a:cs typeface="Times New Roman" panose="02020603050405020304" pitchFamily="18" charset="0"/>
              </a:rPr>
              <a:t>Diversity Project Kickoff Presentation</a:t>
            </a:r>
          </a:p>
          <a:p>
            <a:r>
              <a:rPr lang="en-US" sz="2000" dirty="0">
                <a:latin typeface="Times New Roman" panose="02020603050405020304" pitchFamily="18" charset="0"/>
                <a:cs typeface="Times New Roman" panose="02020603050405020304" pitchFamily="18" charset="0"/>
              </a:rPr>
              <a:t>December, 2019</a:t>
            </a:r>
          </a:p>
        </p:txBody>
      </p:sp>
    </p:spTree>
    <p:extLst>
      <p:ext uri="{BB962C8B-B14F-4D97-AF65-F5344CB8AC3E}">
        <p14:creationId xmlns:p14="http://schemas.microsoft.com/office/powerpoint/2010/main" val="37123049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640FCF6-8884-41CC-AFB0-0BB4225D8B3C}"/>
              </a:ext>
            </a:extLst>
          </p:cNvPr>
          <p:cNvSpPr>
            <a:spLocks noGrp="1"/>
          </p:cNvSpPr>
          <p:nvPr>
            <p:ph type="title"/>
          </p:nvPr>
        </p:nvSpPr>
        <p:spPr/>
        <p:txBody>
          <a:bodyPr/>
          <a:lstStyle/>
          <a:p>
            <a:r>
              <a:rPr lang="en-US" sz="3600" dirty="0">
                <a:latin typeface="Times New Roman" panose="02020603050405020304" pitchFamily="18" charset="0"/>
                <a:ea typeface="Verdana" panose="020B0604030504040204" pitchFamily="34" charset="0"/>
                <a:cs typeface="Times New Roman" panose="02020603050405020304" pitchFamily="18" charset="0"/>
              </a:rPr>
              <a:t>Presentation</a:t>
            </a:r>
            <a:r>
              <a:rPr lang="en-US" dirty="0">
                <a:latin typeface="Verdana" panose="020B0604030504040204" pitchFamily="34" charset="0"/>
                <a:ea typeface="Verdana" panose="020B0604030504040204" pitchFamily="34" charset="0"/>
                <a:cs typeface="Verdana" panose="020B0604030504040204" pitchFamily="34" charset="0"/>
              </a:rPr>
              <a:t> </a:t>
            </a:r>
            <a:r>
              <a:rPr lang="en-US" sz="3600" dirty="0">
                <a:latin typeface="Times New Roman" panose="02020603050405020304" pitchFamily="18" charset="0"/>
                <a:ea typeface="Verdana" panose="020B0604030504040204" pitchFamily="34" charset="0"/>
                <a:cs typeface="Times New Roman" panose="02020603050405020304" pitchFamily="18" charset="0"/>
              </a:rPr>
              <a:t>Outline</a:t>
            </a:r>
            <a:endParaRPr lang="en-US"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8218EBE6-6B43-4D39-83F3-E6C5A0B86972}"/>
              </a:ext>
            </a:extLst>
          </p:cNvPr>
          <p:cNvSpPr>
            <a:spLocks noGrp="1"/>
          </p:cNvSpPr>
          <p:nvPr>
            <p:ph idx="1"/>
          </p:nvPr>
        </p:nvSpPr>
        <p:spPr/>
        <p:txBody>
          <a:bodyPr>
            <a:normAutofit fontScale="92500" lnSpcReduction="10000"/>
          </a:bodyPr>
          <a:lstStyle/>
          <a:p>
            <a:r>
              <a:rPr lang="en-IN" dirty="0">
                <a:latin typeface="Times New Roman" panose="02020603050405020304" pitchFamily="18" charset="0"/>
                <a:cs typeface="Times New Roman" panose="02020603050405020304" pitchFamily="18" charset="0"/>
              </a:rPr>
              <a:t>Need for a Diversity Project</a:t>
            </a:r>
          </a:p>
          <a:p>
            <a:r>
              <a:rPr lang="en-IN" dirty="0">
                <a:latin typeface="Times New Roman" panose="02020603050405020304" pitchFamily="18" charset="0"/>
                <a:cs typeface="Times New Roman" panose="02020603050405020304" pitchFamily="18" charset="0"/>
              </a:rPr>
              <a:t>Objectives of the Diversity Project</a:t>
            </a:r>
          </a:p>
          <a:p>
            <a:r>
              <a:rPr lang="en-IN" dirty="0">
                <a:latin typeface="Times New Roman" panose="02020603050405020304" pitchFamily="18" charset="0"/>
                <a:cs typeface="Times New Roman" panose="02020603050405020304" pitchFamily="18" charset="0"/>
              </a:rPr>
              <a:t>Composition of the Workforce Diversity Steering Committee</a:t>
            </a:r>
          </a:p>
          <a:p>
            <a:r>
              <a:rPr lang="en-IN" dirty="0">
                <a:latin typeface="Times New Roman" panose="02020603050405020304" pitchFamily="18" charset="0"/>
                <a:cs typeface="Times New Roman" panose="02020603050405020304" pitchFamily="18" charset="0"/>
              </a:rPr>
              <a:t>Role of the Committee</a:t>
            </a:r>
          </a:p>
          <a:p>
            <a:r>
              <a:rPr lang="en-IN" dirty="0">
                <a:latin typeface="Times New Roman" panose="02020603050405020304" pitchFamily="18" charset="0"/>
                <a:cs typeface="Times New Roman" panose="02020603050405020304" pitchFamily="18" charset="0"/>
              </a:rPr>
              <a:t>Developing Interprofessional Collaboration</a:t>
            </a:r>
          </a:p>
          <a:p>
            <a:r>
              <a:rPr lang="en-IN" dirty="0">
                <a:latin typeface="Times New Roman" panose="02020603050405020304" pitchFamily="18" charset="0"/>
                <a:cs typeface="Times New Roman" panose="02020603050405020304" pitchFamily="18" charset="0"/>
              </a:rPr>
              <a:t>Characteristics of a Diverse and Inclusive Workplace</a:t>
            </a:r>
          </a:p>
          <a:p>
            <a:r>
              <a:rPr lang="en-IN" dirty="0">
                <a:latin typeface="Times New Roman" panose="02020603050405020304" pitchFamily="18" charset="0"/>
                <a:cs typeface="Times New Roman" panose="02020603050405020304" pitchFamily="18" charset="0"/>
              </a:rPr>
              <a:t>Benefits of a Diverse and Inclusive Workplace: Examples From the Field</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8680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3ADBBF-F220-4CCB-9218-0E6F0F38ED97}"/>
              </a:ext>
            </a:extLst>
          </p:cNvPr>
          <p:cNvSpPr>
            <a:spLocks noGrp="1"/>
          </p:cNvSpPr>
          <p:nvPr>
            <p:ph type="title"/>
          </p:nvPr>
        </p:nvSpPr>
        <p:spPr/>
        <p:txBody>
          <a:bodyPr>
            <a:normAutofit/>
          </a:bodyPr>
          <a:lstStyle/>
          <a:p>
            <a:r>
              <a:rPr lang="en-IN" sz="3600" dirty="0">
                <a:latin typeface="Times New Roman" panose="02020603050405020304" pitchFamily="18" charset="0"/>
                <a:cs typeface="Times New Roman" panose="02020603050405020304" pitchFamily="18" charset="0"/>
              </a:rPr>
              <a:t>Need for a Diversity Project</a:t>
            </a:r>
            <a:endParaRPr lang="en-US"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1C4CD4BF-8B41-484B-A62E-029DE53E09AC}"/>
              </a:ext>
            </a:extLst>
          </p:cNvPr>
          <p:cNvSpPr>
            <a:spLocks noGrp="1"/>
          </p:cNvSpPr>
          <p:nvPr>
            <p:ph idx="1"/>
          </p:nvPr>
        </p:nvSpPr>
        <p:spPr/>
        <p:txBody>
          <a:bodyPr>
            <a:noAutofit/>
          </a:bodyPr>
          <a:lstStyle/>
          <a:p>
            <a:r>
              <a:rPr lang="en-IN" sz="2200" dirty="0">
                <a:latin typeface="Times New Roman" panose="02020603050405020304" pitchFamily="18" charset="0"/>
                <a:cs typeface="Times New Roman" panose="02020603050405020304" pitchFamily="18" charset="0"/>
              </a:rPr>
              <a:t>Diversity is a sign of cultural respect</a:t>
            </a:r>
          </a:p>
          <a:p>
            <a:r>
              <a:rPr lang="en-IN" sz="2200" dirty="0">
                <a:latin typeface="Times New Roman" panose="02020603050405020304" pitchFamily="18" charset="0"/>
                <a:cs typeface="Times New Roman" panose="02020603050405020304" pitchFamily="18" charset="0"/>
              </a:rPr>
              <a:t>Diverse medical centers promote access to high-quality health care for minority populations</a:t>
            </a:r>
          </a:p>
          <a:p>
            <a:r>
              <a:rPr lang="en-IN" sz="2200" dirty="0">
                <a:latin typeface="Times New Roman" panose="02020603050405020304" pitchFamily="18" charset="0"/>
                <a:cs typeface="Times New Roman" panose="02020603050405020304" pitchFamily="18" charset="0"/>
              </a:rPr>
              <a:t>Diverse workforce puts patients at ease (</a:t>
            </a:r>
            <a:r>
              <a:rPr lang="en-US" sz="2200" dirty="0">
                <a:latin typeface="Times New Roman" panose="02020603050405020304" pitchFamily="18" charset="0"/>
                <a:cs typeface="Times New Roman" panose="02020603050405020304" pitchFamily="18" charset="0"/>
              </a:rPr>
              <a:t>Edmund, Bezold, Fulwood, Johnson, &amp; Tetteh</a:t>
            </a:r>
            <a:r>
              <a:rPr lang="en-IN" sz="2200" dirty="0">
                <a:latin typeface="Times New Roman" panose="02020603050405020304" pitchFamily="18" charset="0"/>
                <a:cs typeface="Times New Roman" panose="02020603050405020304" pitchFamily="18" charset="0"/>
              </a:rPr>
              <a:t>, 2015)</a:t>
            </a:r>
          </a:p>
          <a:p>
            <a:r>
              <a:rPr lang="en-IN" sz="2200" dirty="0">
                <a:latin typeface="Times New Roman" panose="02020603050405020304" pitchFamily="18" charset="0"/>
                <a:cs typeface="Times New Roman" panose="02020603050405020304" pitchFamily="18" charset="0"/>
              </a:rPr>
              <a:t>Diversity projects will set a course to ensure compliance with workplace diversity laws</a:t>
            </a:r>
          </a:p>
          <a:p>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54814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A1B3AF-7CBE-470F-8E30-38E0604CBEB4}"/>
              </a:ext>
            </a:extLst>
          </p:cNvPr>
          <p:cNvSpPr>
            <a:spLocks noGrp="1"/>
          </p:cNvSpPr>
          <p:nvPr>
            <p:ph type="title"/>
          </p:nvPr>
        </p:nvSpPr>
        <p:spPr/>
        <p:txBody>
          <a:bodyPr>
            <a:normAutofit/>
          </a:bodyPr>
          <a:lstStyle/>
          <a:p>
            <a:r>
              <a:rPr lang="en-IN" sz="3600" dirty="0">
                <a:latin typeface="Times New Roman" panose="02020603050405020304" pitchFamily="18" charset="0"/>
                <a:cs typeface="Times New Roman" panose="02020603050405020304" pitchFamily="18" charset="0"/>
              </a:rPr>
              <a:t>Objectives of the Diversity Project</a:t>
            </a:r>
            <a:endParaRPr lang="en-US"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512BBCA5-08A4-49A6-8152-1CC5EB2F5F96}"/>
              </a:ext>
            </a:extLst>
          </p:cNvPr>
          <p:cNvSpPr>
            <a:spLocks noGrp="1"/>
          </p:cNvSpPr>
          <p:nvPr>
            <p:ph idx="1"/>
          </p:nvPr>
        </p:nvSpPr>
        <p:spPr>
          <a:xfrm>
            <a:off x="1295402" y="2912534"/>
            <a:ext cx="9601196" cy="3318936"/>
          </a:xfrm>
        </p:spPr>
        <p:txBody>
          <a:bodyPr>
            <a:normAutofit/>
          </a:bodyPr>
          <a:lstStyle/>
          <a:p>
            <a:r>
              <a:rPr lang="en-IN" sz="2200" dirty="0">
                <a:latin typeface="Times New Roman" panose="02020603050405020304" pitchFamily="18" charset="0"/>
                <a:cs typeface="Times New Roman" panose="02020603050405020304" pitchFamily="18" charset="0"/>
              </a:rPr>
              <a:t>Creating a Workforce Diversity Steering Committee</a:t>
            </a:r>
          </a:p>
          <a:p>
            <a:r>
              <a:rPr lang="en-IN" sz="2200" dirty="0">
                <a:latin typeface="Times New Roman" panose="02020603050405020304" pitchFamily="18" charset="0"/>
                <a:cs typeface="Times New Roman" panose="02020603050405020304" pitchFamily="18" charset="0"/>
              </a:rPr>
              <a:t>Sensitizing members of the committee to the requirements of workplace diversity</a:t>
            </a:r>
          </a:p>
          <a:p>
            <a:r>
              <a:rPr lang="en-IN" sz="2200" dirty="0">
                <a:latin typeface="Times New Roman" panose="02020603050405020304" pitchFamily="18" charset="0"/>
                <a:cs typeface="Times New Roman" panose="02020603050405020304" pitchFamily="18" charset="0"/>
              </a:rPr>
              <a:t>Establishing processes for encouraging interprofessional collaboration</a:t>
            </a:r>
          </a:p>
          <a:p>
            <a:endParaRPr lang="en-IN" sz="2200" dirty="0">
              <a:latin typeface="Times New Roman" panose="02020603050405020304" pitchFamily="18" charset="0"/>
              <a:cs typeface="Times New Roman" panose="02020603050405020304" pitchFamily="18" charset="0"/>
            </a:endParaRPr>
          </a:p>
          <a:p>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063520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Composition of the Workforce Diversity Steering Committee</a:t>
            </a:r>
          </a:p>
        </p:txBody>
      </p:sp>
      <p:sp>
        <p:nvSpPr>
          <p:cNvPr id="4" name="Text Placeholder 3"/>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Decision-making wing	</a:t>
            </a:r>
          </a:p>
        </p:txBody>
      </p:sp>
      <p:sp>
        <p:nvSpPr>
          <p:cNvPr id="5" name="Content Placeholder 4"/>
          <p:cNvSpPr>
            <a:spLocks noGrp="1"/>
          </p:cNvSpPr>
          <p:nvPr>
            <p:ph sz="half" idx="2"/>
          </p:nvPr>
        </p:nvSpPr>
        <p:spPr/>
        <p:txBody>
          <a:bodyPr>
            <a:normAutofit fontScale="92500" lnSpcReduction="20000"/>
          </a:bodyPr>
          <a:lstStyle/>
          <a:p>
            <a:r>
              <a:rPr lang="en-US" dirty="0">
                <a:latin typeface="Times New Roman" panose="02020603050405020304" pitchFamily="18" charset="0"/>
                <a:cs typeface="Times New Roman" panose="02020603050405020304" pitchFamily="18" charset="0"/>
              </a:rPr>
              <a:t>Leadership (CEO, CFO, COO, etc.)</a:t>
            </a:r>
          </a:p>
          <a:p>
            <a:r>
              <a:rPr lang="en-US" dirty="0">
                <a:latin typeface="Times New Roman" panose="02020603050405020304" pitchFamily="18" charset="0"/>
                <a:cs typeface="Times New Roman" panose="02020603050405020304" pitchFamily="18" charset="0"/>
              </a:rPr>
              <a:t>Heads of departments</a:t>
            </a:r>
          </a:p>
          <a:p>
            <a:r>
              <a:rPr lang="en-US" dirty="0">
                <a:latin typeface="Times New Roman" panose="02020603050405020304" pitchFamily="18" charset="0"/>
                <a:cs typeface="Times New Roman" panose="02020603050405020304" pitchFamily="18" charset="0"/>
              </a:rPr>
              <a:t>Chief of Medicines</a:t>
            </a:r>
          </a:p>
          <a:p>
            <a:r>
              <a:rPr lang="en-US" dirty="0">
                <a:latin typeface="Times New Roman" panose="02020603050405020304" pitchFamily="18" charset="0"/>
                <a:cs typeface="Times New Roman" panose="02020603050405020304" pitchFamily="18" charset="0"/>
              </a:rPr>
              <a:t>Chief of Surgeons</a:t>
            </a:r>
          </a:p>
          <a:p>
            <a:r>
              <a:rPr lang="en-US" dirty="0">
                <a:latin typeface="Times New Roman" panose="02020603050405020304" pitchFamily="18" charset="0"/>
                <a:cs typeface="Times New Roman" panose="02020603050405020304" pitchFamily="18" charset="0"/>
              </a:rPr>
              <a:t>Chief of Residents</a:t>
            </a:r>
          </a:p>
          <a:p>
            <a:r>
              <a:rPr lang="en-US" dirty="0">
                <a:latin typeface="Times New Roman" panose="02020603050405020304" pitchFamily="18" charset="0"/>
                <a:cs typeface="Times New Roman" panose="02020603050405020304" pitchFamily="18" charset="0"/>
              </a:rPr>
              <a:t>Head of Nursing Staff</a:t>
            </a:r>
          </a:p>
          <a:p>
            <a:endParaRPr lang="en-US" dirty="0">
              <a:latin typeface="Times New Roman" panose="02020603050405020304" pitchFamily="18" charset="0"/>
              <a:cs typeface="Times New Roman" panose="02020603050405020304" pitchFamily="18" charset="0"/>
            </a:endParaRPr>
          </a:p>
        </p:txBody>
      </p:sp>
      <p:sp>
        <p:nvSpPr>
          <p:cNvPr id="6" name="Text Placeholder 5"/>
          <p:cNvSpPr>
            <a:spLocks noGrp="1"/>
          </p:cNvSpPr>
          <p:nvPr>
            <p:ph type="body" sz="quarter" idx="3"/>
          </p:nvPr>
        </p:nvSpPr>
        <p:spPr/>
        <p:txBody>
          <a:bodyPr/>
          <a:lstStyle/>
          <a:p>
            <a:r>
              <a:rPr lang="en-US" dirty="0">
                <a:latin typeface="Times New Roman" panose="02020603050405020304" pitchFamily="18" charset="0"/>
                <a:cs typeface="Times New Roman" panose="02020603050405020304" pitchFamily="18" charset="0"/>
              </a:rPr>
              <a:t>Executive wing</a:t>
            </a:r>
          </a:p>
        </p:txBody>
      </p:sp>
      <p:sp>
        <p:nvSpPr>
          <p:cNvPr id="7" name="Content Placeholder 6"/>
          <p:cNvSpPr>
            <a:spLocks noGrp="1"/>
          </p:cNvSpPr>
          <p:nvPr>
            <p:ph sz="quarter" idx="4"/>
          </p:nvPr>
        </p:nvSpPr>
        <p:spPr/>
        <p:txBody>
          <a:bodyPr>
            <a:normAutofit/>
          </a:bodyPr>
          <a:lstStyle/>
          <a:p>
            <a:r>
              <a:rPr lang="en-US" sz="2200" dirty="0">
                <a:latin typeface="Times New Roman" panose="02020603050405020304" pitchFamily="18" charset="0"/>
                <a:cs typeface="Times New Roman" panose="02020603050405020304" pitchFamily="18" charset="0"/>
              </a:rPr>
              <a:t>Doctors</a:t>
            </a:r>
          </a:p>
          <a:p>
            <a:r>
              <a:rPr lang="en-US" sz="2200" dirty="0">
                <a:latin typeface="Times New Roman" panose="02020603050405020304" pitchFamily="18" charset="0"/>
                <a:cs typeface="Times New Roman" panose="02020603050405020304" pitchFamily="18" charset="0"/>
              </a:rPr>
              <a:t>Nurses</a:t>
            </a:r>
          </a:p>
          <a:p>
            <a:r>
              <a:rPr lang="en-US" sz="2200" dirty="0">
                <a:latin typeface="Times New Roman" panose="02020603050405020304" pitchFamily="18" charset="0"/>
                <a:cs typeface="Times New Roman" panose="02020603050405020304" pitchFamily="18" charset="0"/>
              </a:rPr>
              <a:t>Administrative staff</a:t>
            </a:r>
          </a:p>
        </p:txBody>
      </p:sp>
    </p:spTree>
    <p:extLst>
      <p:ext uri="{BB962C8B-B14F-4D97-AF65-F5344CB8AC3E}">
        <p14:creationId xmlns:p14="http://schemas.microsoft.com/office/powerpoint/2010/main" val="12740116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Role of the Committee</a:t>
            </a:r>
          </a:p>
        </p:txBody>
      </p:sp>
      <p:sp>
        <p:nvSpPr>
          <p:cNvPr id="8" name="Content Placeholder 7"/>
          <p:cNvSpPr>
            <a:spLocks noGrp="1"/>
          </p:cNvSpPr>
          <p:nvPr>
            <p:ph idx="1"/>
          </p:nvPr>
        </p:nvSpPr>
        <p:spPr/>
        <p:txBody>
          <a:bodyPr>
            <a:normAutofit/>
          </a:bodyPr>
          <a:lstStyle/>
          <a:p>
            <a:r>
              <a:rPr lang="en-US" sz="2200" dirty="0">
                <a:latin typeface="Times New Roman" panose="02020603050405020304" pitchFamily="18" charset="0"/>
                <a:cs typeface="Times New Roman" panose="02020603050405020304" pitchFamily="18" charset="0"/>
              </a:rPr>
              <a:t>Representation during recruitment </a:t>
            </a:r>
          </a:p>
          <a:p>
            <a:r>
              <a:rPr lang="en-US" sz="2200" dirty="0">
                <a:latin typeface="Times New Roman" panose="02020603050405020304" pitchFamily="18" charset="0"/>
                <a:cs typeface="Times New Roman" panose="02020603050405020304" pitchFamily="18" charset="0"/>
              </a:rPr>
              <a:t>Training and sensitization </a:t>
            </a:r>
            <a:r>
              <a:rPr lang="en-IN" sz="2200" dirty="0">
                <a:latin typeface="Times New Roman" panose="02020603050405020304" pitchFamily="18" charset="0"/>
                <a:cs typeface="Times New Roman" panose="02020603050405020304" pitchFamily="18" charset="0"/>
              </a:rPr>
              <a:t>on the requirements of a diverse organization </a:t>
            </a:r>
            <a:endParaRPr lang="en-US" sz="2200" dirty="0">
              <a:latin typeface="Times New Roman" panose="02020603050405020304" pitchFamily="18" charset="0"/>
              <a:cs typeface="Times New Roman" panose="02020603050405020304" pitchFamily="18" charset="0"/>
            </a:endParaRPr>
          </a:p>
          <a:p>
            <a:r>
              <a:rPr lang="en-US" sz="2200" dirty="0">
                <a:latin typeface="Times New Roman" panose="02020603050405020304" pitchFamily="18" charset="0"/>
                <a:cs typeface="Times New Roman" panose="02020603050405020304" pitchFamily="18" charset="0"/>
              </a:rPr>
              <a:t>Constant communication with hospital staff</a:t>
            </a:r>
          </a:p>
          <a:p>
            <a:r>
              <a:rPr lang="en-IN" sz="2200" dirty="0">
                <a:latin typeface="Times New Roman" panose="02020603050405020304" pitchFamily="18" charset="0"/>
                <a:cs typeface="Times New Roman" panose="02020603050405020304" pitchFamily="18" charset="0"/>
              </a:rPr>
              <a:t>Identification and addressal of disparities due to lack of diversity</a:t>
            </a:r>
          </a:p>
          <a:p>
            <a:r>
              <a:rPr lang="en-IN" sz="2200" dirty="0">
                <a:latin typeface="Times New Roman" panose="02020603050405020304" pitchFamily="18" charset="0"/>
                <a:cs typeface="Times New Roman" panose="02020603050405020304" pitchFamily="18" charset="0"/>
              </a:rPr>
              <a:t>Clear communication of organizational goals </a:t>
            </a:r>
          </a:p>
          <a:p>
            <a:r>
              <a:rPr lang="en-IN" sz="2200" dirty="0">
                <a:latin typeface="Times New Roman" panose="02020603050405020304" pitchFamily="18" charset="0"/>
                <a:cs typeface="Times New Roman" panose="02020603050405020304" pitchFamily="18" charset="0"/>
              </a:rPr>
              <a:t>Adherence to standards set by CLAS (Edmund et al., 2015)</a:t>
            </a:r>
            <a:endParaRPr lang="en-US" sz="2200" dirty="0">
              <a:latin typeface="Times New Roman" panose="02020603050405020304" pitchFamily="18" charset="0"/>
              <a:cs typeface="Times New Roman" panose="02020603050405020304" pitchFamily="18" charset="0"/>
            </a:endParaRPr>
          </a:p>
          <a:p>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4071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Developing Interprofessional Collaboration</a:t>
            </a:r>
          </a:p>
        </p:txBody>
      </p:sp>
      <p:sp>
        <p:nvSpPr>
          <p:cNvPr id="3" name="Content Placeholder 2"/>
          <p:cNvSpPr>
            <a:spLocks noGrp="1"/>
          </p:cNvSpPr>
          <p:nvPr>
            <p:ph idx="1"/>
          </p:nvPr>
        </p:nvSpPr>
        <p:spPr>
          <a:xfrm>
            <a:off x="1295402" y="2765479"/>
            <a:ext cx="9601196" cy="3318936"/>
          </a:xfrm>
        </p:spPr>
        <p:txBody>
          <a:bodyPr>
            <a:normAutofit/>
          </a:bodyPr>
          <a:lstStyle/>
          <a:p>
            <a:r>
              <a:rPr lang="en-US" sz="2200" dirty="0">
                <a:latin typeface="Times New Roman" panose="02020603050405020304" pitchFamily="18" charset="0"/>
                <a:cs typeface="Times New Roman" panose="02020603050405020304" pitchFamily="18" charset="0"/>
              </a:rPr>
              <a:t>Setting common goals</a:t>
            </a:r>
          </a:p>
          <a:p>
            <a:r>
              <a:rPr lang="en-US" sz="2200" dirty="0">
                <a:latin typeface="Times New Roman" panose="02020603050405020304" pitchFamily="18" charset="0"/>
                <a:cs typeface="Times New Roman" panose="02020603050405020304" pitchFamily="18" charset="0"/>
              </a:rPr>
              <a:t>Establishing communication structures </a:t>
            </a:r>
          </a:p>
          <a:p>
            <a:r>
              <a:rPr lang="en-US" sz="2200" dirty="0">
                <a:latin typeface="Times New Roman" panose="02020603050405020304" pitchFamily="18" charset="0"/>
                <a:cs typeface="Times New Roman" panose="02020603050405020304" pitchFamily="18" charset="0"/>
              </a:rPr>
              <a:t>Conducing team-building exercises</a:t>
            </a:r>
          </a:p>
          <a:p>
            <a:r>
              <a:rPr lang="en-US" sz="2200" dirty="0">
                <a:latin typeface="Times New Roman" panose="02020603050405020304" pitchFamily="18" charset="0"/>
                <a:cs typeface="Times New Roman" panose="02020603050405020304" pitchFamily="18" charset="0"/>
              </a:rPr>
              <a:t>Rewarding efforts (Morley &amp; </a:t>
            </a:r>
            <a:r>
              <a:rPr lang="en-US" sz="2200" dirty="0" err="1">
                <a:latin typeface="Times New Roman" panose="02020603050405020304" pitchFamily="18" charset="0"/>
                <a:cs typeface="Times New Roman" panose="02020603050405020304" pitchFamily="18" charset="0"/>
              </a:rPr>
              <a:t>Cashell</a:t>
            </a:r>
            <a:r>
              <a:rPr lang="en-US" sz="2200" dirty="0">
                <a:latin typeface="Times New Roman" panose="02020603050405020304" pitchFamily="18" charset="0"/>
                <a:cs typeface="Times New Roman" panose="02020603050405020304" pitchFamily="18" charset="0"/>
              </a:rPr>
              <a:t>, 2017)</a:t>
            </a:r>
          </a:p>
          <a:p>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3966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a Diverse and Inclusive Workplace</a:t>
            </a:r>
          </a:p>
        </p:txBody>
      </p:sp>
      <p:sp>
        <p:nvSpPr>
          <p:cNvPr id="3" name="Content Placeholder 2"/>
          <p:cNvSpPr>
            <a:spLocks noGrp="1"/>
          </p:cNvSpPr>
          <p:nvPr>
            <p:ph idx="1"/>
          </p:nvPr>
        </p:nvSpPr>
        <p:spPr>
          <a:xfrm>
            <a:off x="1295402" y="2984949"/>
            <a:ext cx="9601196" cy="3318936"/>
          </a:xfrm>
        </p:spPr>
        <p:txBody>
          <a:bodyPr>
            <a:normAutofit/>
          </a:bodyPr>
          <a:lstStyle/>
          <a:p>
            <a:r>
              <a:rPr lang="en-US" sz="2200" dirty="0">
                <a:latin typeface="Times New Roman" panose="02020603050405020304" pitchFamily="18" charset="0"/>
                <a:cs typeface="Times New Roman" panose="02020603050405020304" pitchFamily="18" charset="0"/>
              </a:rPr>
              <a:t>Representation of a diverse population</a:t>
            </a:r>
          </a:p>
          <a:p>
            <a:r>
              <a:rPr lang="en-US" sz="2200" dirty="0">
                <a:latin typeface="Times New Roman" panose="02020603050405020304" pitchFamily="18" charset="0"/>
                <a:cs typeface="Times New Roman" panose="02020603050405020304" pitchFamily="18" charset="0"/>
              </a:rPr>
              <a:t>Clearly communicated objectives</a:t>
            </a:r>
          </a:p>
          <a:p>
            <a:r>
              <a:rPr lang="en-US" sz="2200" dirty="0">
                <a:latin typeface="Times New Roman" panose="02020603050405020304" pitchFamily="18" charset="0"/>
                <a:cs typeface="Times New Roman" panose="02020603050405020304" pitchFamily="18" charset="0"/>
              </a:rPr>
              <a:t>Interprofessional collaboration</a:t>
            </a:r>
          </a:p>
          <a:p>
            <a:r>
              <a:rPr lang="en-US" sz="2200" dirty="0">
                <a:latin typeface="Times New Roman" panose="02020603050405020304" pitchFamily="18" charset="0"/>
                <a:cs typeface="Times New Roman" panose="02020603050405020304" pitchFamily="18" charset="0"/>
              </a:rPr>
              <a:t>Promotion of continuous learning (Morley &amp; </a:t>
            </a:r>
            <a:r>
              <a:rPr lang="en-US" sz="2200" dirty="0" err="1">
                <a:latin typeface="Times New Roman" panose="02020603050405020304" pitchFamily="18" charset="0"/>
                <a:cs typeface="Times New Roman" panose="02020603050405020304" pitchFamily="18" charset="0"/>
              </a:rPr>
              <a:t>Cashell</a:t>
            </a:r>
            <a:r>
              <a:rPr lang="en-US" sz="2200" dirty="0">
                <a:latin typeface="Times New Roman" panose="02020603050405020304" pitchFamily="18" charset="0"/>
                <a:cs typeface="Times New Roman" panose="02020603050405020304" pitchFamily="18" charset="0"/>
              </a:rPr>
              <a:t>, 2017)</a:t>
            </a:r>
          </a:p>
          <a:p>
            <a:pPr marL="0" indent="0">
              <a:buNone/>
            </a:pPr>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62573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Benefits of a Diverse and Inclusive Workplace: Examples from the Field</a:t>
            </a:r>
          </a:p>
        </p:txBody>
      </p:sp>
      <p:sp>
        <p:nvSpPr>
          <p:cNvPr id="3" name="Content Placeholder 2"/>
          <p:cNvSpPr>
            <a:spLocks noGrp="1"/>
          </p:cNvSpPr>
          <p:nvPr>
            <p:ph idx="1"/>
          </p:nvPr>
        </p:nvSpPr>
        <p:spPr>
          <a:xfrm>
            <a:off x="1295401" y="2770938"/>
            <a:ext cx="9601196" cy="3318936"/>
          </a:xfrm>
        </p:spPr>
        <p:txBody>
          <a:bodyPr>
            <a:normAutofit/>
          </a:bodyPr>
          <a:lstStyle/>
          <a:p>
            <a:r>
              <a:rPr lang="en-US" sz="2200" dirty="0">
                <a:latin typeface="Times New Roman" panose="02020603050405020304" pitchFamily="18" charset="0"/>
                <a:cs typeface="Times New Roman" panose="02020603050405020304" pitchFamily="18" charset="0"/>
              </a:rPr>
              <a:t>CHRISTUS Health</a:t>
            </a:r>
          </a:p>
          <a:p>
            <a:r>
              <a:rPr lang="en-US" sz="2200" dirty="0">
                <a:latin typeface="Times New Roman" panose="02020603050405020304" pitchFamily="18" charset="0"/>
                <a:cs typeface="Times New Roman" panose="02020603050405020304" pitchFamily="18" charset="0"/>
              </a:rPr>
              <a:t>Main Line Health</a:t>
            </a:r>
          </a:p>
          <a:p>
            <a:r>
              <a:rPr lang="en-US" sz="2200" dirty="0">
                <a:latin typeface="Times New Roman" panose="02020603050405020304" pitchFamily="18" charset="0"/>
                <a:cs typeface="Times New Roman" panose="02020603050405020304" pitchFamily="18" charset="0"/>
              </a:rPr>
              <a:t>Robert Wood Johnson University Hospital (Health Research &amp; Educational Trust, 2015)</a:t>
            </a:r>
          </a:p>
          <a:p>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21485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754394-F7A3-4357-931E-09E2152D9DF5}"/>
              </a:ext>
            </a:extLst>
          </p:cNvPr>
          <p:cNvSpPr>
            <a:spLocks noGrp="1"/>
          </p:cNvSpPr>
          <p:nvPr>
            <p:ph type="title"/>
          </p:nvPr>
        </p:nvSpPr>
        <p:spPr>
          <a:xfrm>
            <a:off x="1295402" y="548995"/>
            <a:ext cx="9681406" cy="572051"/>
          </a:xfrm>
        </p:spPr>
        <p:txBody>
          <a:bodyPr>
            <a:noAutofit/>
          </a:bodyPr>
          <a:lstStyle/>
          <a:p>
            <a:r>
              <a:rPr lang="en-IN" sz="3600" dirty="0">
                <a:latin typeface="Times New Roman" panose="02020603050405020304" pitchFamily="18" charset="0"/>
                <a:cs typeface="Times New Roman" panose="02020603050405020304" pitchFamily="18" charset="0"/>
              </a:rPr>
              <a:t>References</a:t>
            </a:r>
            <a:endParaRPr lang="en-US" sz="3600" dirty="0">
              <a:latin typeface="Times New Roman" panose="02020603050405020304" pitchFamily="18" charset="0"/>
              <a:cs typeface="Times New Roman" panose="02020603050405020304" pitchFamily="18" charset="0"/>
            </a:endParaRPr>
          </a:p>
        </p:txBody>
      </p:sp>
      <p:sp>
        <p:nvSpPr>
          <p:cNvPr id="6" name="Text Box 2">
            <a:extLst>
              <a:ext uri="{FF2B5EF4-FFF2-40B4-BE49-F238E27FC236}">
                <a16:creationId xmlns:a16="http://schemas.microsoft.com/office/drawing/2014/main" xmlns="" id="{717F542D-9A33-4732-A471-245F79F6174C}"/>
              </a:ext>
            </a:extLst>
          </p:cNvPr>
          <p:cNvSpPr txBox="1">
            <a:spLocks noChangeArrowheads="1"/>
          </p:cNvSpPr>
          <p:nvPr/>
        </p:nvSpPr>
        <p:spPr bwMode="auto">
          <a:xfrm>
            <a:off x="978568" y="1299891"/>
            <a:ext cx="10234864" cy="4258217"/>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marL="457200" indent="-457200">
              <a:lnSpc>
                <a:spcPct val="107000"/>
              </a:lnSpc>
              <a:spcAft>
                <a:spcPts val="800"/>
              </a:spcAft>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Edmund, M., Bezold, C., Fulwood, C. C., Johnson, B., &amp; Tetteh, H. (2015). </a:t>
            </a:r>
            <a:r>
              <a:rPr lang="en-US" sz="2200" i="1" dirty="0">
                <a:effectLst/>
                <a:latin typeface="Times New Roman" panose="02020603050405020304" pitchFamily="18" charset="0"/>
                <a:ea typeface="Calibri" panose="020F0502020204030204" pitchFamily="34" charset="0"/>
                <a:cs typeface="Times New Roman" panose="02020603050405020304" pitchFamily="18" charset="0"/>
              </a:rPr>
              <a:t>The future of diversity and inclusion in health services and policy research: A report on the </a:t>
            </a:r>
            <a:r>
              <a:rPr lang="en-US" sz="2200" i="1" dirty="0" err="1">
                <a:effectLst/>
                <a:latin typeface="Times New Roman" panose="02020603050405020304" pitchFamily="18" charset="0"/>
                <a:ea typeface="Calibri" panose="020F0502020204030204" pitchFamily="34" charset="0"/>
                <a:cs typeface="Times New Roman" panose="02020603050405020304" pitchFamily="18" charset="0"/>
              </a:rPr>
              <a:t>academyhealth</a:t>
            </a:r>
            <a:r>
              <a:rPr lang="en-US" sz="2200" i="1" dirty="0">
                <a:effectLst/>
                <a:latin typeface="Times New Roman" panose="02020603050405020304" pitchFamily="18" charset="0"/>
                <a:ea typeface="Calibri" panose="020F0502020204030204" pitchFamily="34" charset="0"/>
                <a:cs typeface="Times New Roman" panose="02020603050405020304" pitchFamily="18" charset="0"/>
              </a:rPr>
              <a:t> workforce diversity 2025 roundtable. </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Retrieved from </a:t>
            </a:r>
            <a:r>
              <a:rPr lang="en-US" sz="2200" dirty="0">
                <a:latin typeface="Times New Roman" panose="02020603050405020304" pitchFamily="18" charset="0"/>
                <a:ea typeface="Calibri" panose="020F0502020204030204" pitchFamily="34" charset="0"/>
                <a:cs typeface="Times New Roman" panose="02020603050405020304" pitchFamily="18" charset="0"/>
              </a:rPr>
              <a:t>https://academyhealth.org/sites/default/files/AH_230DiversityReport%202015_09.15.pdf</a:t>
            </a:r>
          </a:p>
          <a:p>
            <a:pPr marL="457200" indent="-457200">
              <a:lnSpc>
                <a:spcPct val="107000"/>
              </a:lnSpc>
              <a:spcAft>
                <a:spcPts val="800"/>
              </a:spcAft>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Health Research &amp; Educational Trust. (2015, July). </a:t>
            </a:r>
            <a:r>
              <a:rPr lang="en-US" sz="2200" i="1" dirty="0">
                <a:effectLst/>
                <a:latin typeface="Times New Roman" panose="02020603050405020304" pitchFamily="18" charset="0"/>
                <a:ea typeface="Calibri" panose="020F0502020204030204" pitchFamily="34" charset="0"/>
                <a:cs typeface="Times New Roman" panose="02020603050405020304" pitchFamily="18" charset="0"/>
              </a:rPr>
              <a:t>Diversity in health care: Examples from the field. </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Retrieved from https://aha.org/system/files/2018-01/eoc_case_studies.pdf</a:t>
            </a:r>
          </a:p>
          <a:p>
            <a:pPr marL="457200" indent="-457200">
              <a:lnSpc>
                <a:spcPct val="107000"/>
              </a:lnSpc>
              <a:spcAft>
                <a:spcPts val="800"/>
              </a:spcAft>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Morley, L., &amp;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Cashell</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A. (2017). Collaboration in health care. Journal of Medical Imaging and Radiation Sciences, 48(2), 207–216. https://doi.org/10.1016/j.jmir.2017.02.071</a:t>
            </a:r>
          </a:p>
        </p:txBody>
      </p:sp>
    </p:spTree>
    <p:extLst>
      <p:ext uri="{BB962C8B-B14F-4D97-AF65-F5344CB8AC3E}">
        <p14:creationId xmlns:p14="http://schemas.microsoft.com/office/powerpoint/2010/main" val="173120222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Diversity Project Kickoff Presentation&amp;#x0D;&amp;#x0A;Learner’s Name&amp;#x0D;&amp;#x0A;Capella University&amp;quot;&quot;/&gt;&lt;property id=&quot;20307&quot; value=&quot;256&quot;/&gt;&lt;/object&gt;&lt;object type=&quot;3&quot; unique_id=&quot;10005&quot;&gt;&lt;property id=&quot;20148&quot; value=&quot;5&quot;/&gt;&lt;property id=&quot;20300&quot; value=&quot;Slide 2 - &amp;quot;Presentation Outline&amp;quot;&quot;/&gt;&lt;property id=&quot;20307&quot; value=&quot;257&quot;/&gt;&lt;/object&gt;&lt;object type=&quot;3&quot; unique_id=&quot;10006&quot;&gt;&lt;property id=&quot;20148&quot; value=&quot;5&quot;/&gt;&lt;property id=&quot;20300&quot; value=&quot;Slide 3 - &amp;quot;Need for a Diversity Project&amp;quot;&quot;/&gt;&lt;property id=&quot;20307&quot; value=&quot;258&quot;/&gt;&lt;/object&gt;&lt;object type=&quot;3&quot; unique_id=&quot;10007&quot;&gt;&lt;property id=&quot;20148&quot; value=&quot;5&quot;/&gt;&lt;property id=&quot;20300&quot; value=&quot;Slide 4 - &amp;quot;Objectives of the Diversity Project&amp;quot;&quot;/&gt;&lt;property id=&quot;20307&quot; value=&quot;259&quot;/&gt;&lt;/object&gt;&lt;object type=&quot;3&quot; unique_id=&quot;10008&quot;&gt;&lt;property id=&quot;20148&quot; value=&quot;5&quot;/&gt;&lt;property id=&quot;20300&quot; value=&quot;Slide 5 - &amp;quot;Composition of the Workforce Diversity Steering Committee&amp;quot;&quot;/&gt;&lt;property id=&quot;20307&quot; value=&quot;260&quot;/&gt;&lt;/object&gt;&lt;object type=&quot;3&quot; unique_id=&quot;10009&quot;&gt;&lt;property id=&quot;20148&quot; value=&quot;5&quot;/&gt;&lt;property id=&quot;20300&quot; value=&quot;Slide 6 - &amp;quot;Role of the Committee&amp;quot;&quot;/&gt;&lt;property id=&quot;20307&quot; value=&quot;261&quot;/&gt;&lt;/object&gt;&lt;object type=&quot;3&quot; unique_id=&quot;10010&quot;&gt;&lt;property id=&quot;20148&quot; value=&quot;5&quot;/&gt;&lt;property id=&quot;20300&quot; value=&quot;Slide 7 - &amp;quot;Developing Interprofessional Collaboration&amp;quot;&quot;/&gt;&lt;property id=&quot;20307&quot; value=&quot;262&quot;/&gt;&lt;/object&gt;&lt;object type=&quot;3&quot; unique_id=&quot;10011&quot;&gt;&lt;property id=&quot;20148&quot; value=&quot;5&quot;/&gt;&lt;property id=&quot;20300&quot; value=&quot;Slide 8 - &amp;quot;Characteristics of a Diverse and Inclusive Workplace&amp;quot;&quot;/&gt;&lt;property id=&quot;20307&quot; value=&quot;263&quot;/&gt;&lt;/object&gt;&lt;object type=&quot;3&quot; unique_id=&quot;10012&quot;&gt;&lt;property id=&quot;20148&quot; value=&quot;5&quot;/&gt;&lt;property id=&quot;20300&quot; value=&quot;Slide 9 - &amp;quot;Benefits of a Diverse and Inclusive Workplace: Examples from the Field&amp;quot;&quot;/&gt;&lt;property id=&quot;20307&quot; value=&quot;264&quot;/&gt;&lt;/object&gt;&lt;object type=&quot;3&quot; unique_id=&quot;10013&quot;&gt;&lt;property id=&quot;20148&quot; value=&quot;5&quot;/&gt;&lt;property id=&quot;20300&quot; value=&quot;Slide 10 - &amp;quot;References&amp;quot;&quot;/&gt;&lt;property id=&quot;20307&quot; value=&quot;265&quot;/&gt;&lt;/object&gt;&lt;/object&gt;&lt;/object&gt;&lt;/database&gt;"/>
  <p:tag name="SECTOMILLISECCONVERTED" val="1"/>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Unknown Document Type" ma:contentTypeID="0x010104" ma:contentTypeVersion="0" ma:contentTypeDescription="" ma:contentTypeScope="" ma:versionID="05d83ceaa0bbd2e3bc716e6e66bd857a">
  <xsd:schema xmlns:xsd="http://www.w3.org/2001/XMLSchema" xmlns:xs="http://www.w3.org/2001/XMLSchema" xmlns:p="http://schemas.microsoft.com/office/2006/metadata/properties" targetNamespace="http://schemas.microsoft.com/office/2006/metadata/properties" ma:root="true" ma:fieldsID="b3d69fe45253d5ff147bb69036b756a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0B3118E-6853-412C-90F0-02B5A5595485}">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5AD3A6DF-4523-41C4-BF77-8570923710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5530615E-6A3E-4AEB-82AB-ECE85B34A80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Organic</Template>
  <TotalTime>6565</TotalTime>
  <Words>2260</Words>
  <Application>Microsoft Office PowerPoint</Application>
  <PresentationFormat>Widescreen</PresentationFormat>
  <Paragraphs>77</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Garamond</vt:lpstr>
      <vt:lpstr>Times New Roman</vt:lpstr>
      <vt:lpstr>Verdana</vt:lpstr>
      <vt:lpstr>Organic</vt:lpstr>
      <vt:lpstr>Diversity Project Kickoff Presentation Learner’s Name Capella University</vt:lpstr>
      <vt:lpstr>Presentation Outline</vt:lpstr>
      <vt:lpstr>Need for a Diversity Project</vt:lpstr>
      <vt:lpstr>Objectives of the Diversity Project</vt:lpstr>
      <vt:lpstr>Composition of the Workforce Diversity Steering Committee</vt:lpstr>
      <vt:lpstr>Role of the Committee</vt:lpstr>
      <vt:lpstr>Developing Interprofessional Collaboration</vt:lpstr>
      <vt:lpstr>Characteristics of a Diverse and Inclusive Workplace</vt:lpstr>
      <vt:lpstr>Benefits of a Diverse and Inclusive Workplace: Examples from the Field</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Nirjhari Joshi</dc:creator>
  <cp:lastModifiedBy>jitender sukhwinder</cp:lastModifiedBy>
  <cp:revision>53</cp:revision>
  <dcterms:created xsi:type="dcterms:W3CDTF">2019-11-25T04:10:19Z</dcterms:created>
  <dcterms:modified xsi:type="dcterms:W3CDTF">2020-04-13T20:48:42Z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